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41CFEA9-E228-48FE-913C-2F2F42D70C69}">
  <a:tblStyle styleId="{D41CFEA9-E228-48FE-913C-2F2F42D70C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5.xml"/><Relationship Id="rId22" Type="http://schemas.openxmlformats.org/officeDocument/2006/relationships/font" Target="fonts/Roboto-boldItalic.fntdata"/><Relationship Id="rId10" Type="http://schemas.openxmlformats.org/officeDocument/2006/relationships/slide" Target="slides/slide4.xml"/><Relationship Id="rId21"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tes.google.com/site/theanimecode/visual-characteristic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Ink_brush" TargetMode="External"/><Relationship Id="rId3" Type="http://schemas.openxmlformats.org/officeDocument/2006/relationships/hyperlink" Target="http://en.wikipedia.org/wiki/Kanji" TargetMode="External"/><Relationship Id="rId4" Type="http://schemas.openxmlformats.org/officeDocument/2006/relationships/hyperlink" Target="https://sites.google.com/site/theanimecode/visual-characteristic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812773f5f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812773f5f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Times New Roman"/>
              <a:buChar char="●"/>
            </a:pPr>
            <a:r>
              <a:rPr lang="en" sz="1200">
                <a:latin typeface="Times New Roman"/>
                <a:ea typeface="Times New Roman"/>
                <a:cs typeface="Times New Roman"/>
                <a:sym typeface="Times New Roman"/>
              </a:rPr>
              <a:t>Considered a sub-genre of general Japanese horror</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latin typeface="Times New Roman"/>
                <a:ea typeface="Times New Roman"/>
                <a:cs typeface="Times New Roman"/>
                <a:sym typeface="Times New Roman"/>
              </a:rPr>
              <a:t>Tends to capitalize on the notion of the Japanese spirit rather than zombies or vampires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2"/>
              </a:buClr>
              <a:buSzPts val="1200"/>
              <a:buFont typeface="Times New Roman"/>
              <a:buChar char="●"/>
            </a:pPr>
            <a:r>
              <a:rPr lang="en" sz="1200">
                <a:latin typeface="Times New Roman"/>
                <a:ea typeface="Times New Roman"/>
                <a:cs typeface="Times New Roman"/>
                <a:sym typeface="Times New Roman"/>
              </a:rPr>
              <a:t>Films that present the more prominent Western zombie have infection/virus-based/mutation plots, not undead</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2"/>
              </a:buClr>
              <a:buSzPts val="1200"/>
              <a:buFont typeface="Times New Roman"/>
              <a:buChar char="●"/>
            </a:pPr>
            <a:r>
              <a:rPr lang="en" sz="1200">
                <a:latin typeface="Times New Roman"/>
                <a:ea typeface="Times New Roman"/>
                <a:cs typeface="Times New Roman"/>
                <a:sym typeface="Times New Roman"/>
              </a:rPr>
              <a:t>Oftentimes non-serious plots, in contrast to Western zombie films (zombie comedy to be discussed)</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00000"/>
              </a:buClr>
              <a:buSzPts val="1200"/>
              <a:buFont typeface="Times New Roman"/>
              <a:buChar char="●"/>
            </a:pPr>
            <a:r>
              <a:rPr lang="en" sz="1200">
                <a:latin typeface="Times New Roman"/>
                <a:ea typeface="Times New Roman"/>
                <a:cs typeface="Times New Roman"/>
                <a:sym typeface="Times New Roman"/>
              </a:rPr>
              <a:t>Tends to differ from Western zombie cinema, but primarily in that Japanese culture and films tend to incorporate a variety of other cultures into their ideas to create distinctly new ideas</a:t>
            </a:r>
            <a:endParaRPr b="1" sz="1200">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7fed4c4a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7fed4c4a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000">
                <a:solidFill>
                  <a:srgbClr val="3A3A3A"/>
                </a:solidFill>
              </a:rPr>
              <a:t>1:30 SCRIPT: </a:t>
            </a:r>
            <a:endParaRPr sz="1000">
              <a:solidFill>
                <a:srgbClr val="3A3A3A"/>
              </a:solidFill>
            </a:endParaRPr>
          </a:p>
          <a:p>
            <a:pPr indent="0" lvl="0" marL="0" rtl="0" algn="l">
              <a:lnSpc>
                <a:spcPct val="200000"/>
              </a:lnSpc>
              <a:spcBef>
                <a:spcPts val="0"/>
              </a:spcBef>
              <a:spcAft>
                <a:spcPts val="0"/>
              </a:spcAft>
              <a:buClr>
                <a:schemeClr val="dk1"/>
              </a:buClr>
              <a:buSzPts val="1100"/>
              <a:buFont typeface="Arial"/>
              <a:buNone/>
            </a:pPr>
            <a:r>
              <a:rPr lang="en" sz="1000">
                <a:solidFill>
                  <a:srgbClr val="3A3A3A"/>
                </a:solidFill>
              </a:rPr>
              <a:t>The question is why Japanese Zombie Comedy. Lets looks back at Japanese fears and they are primarily with ghosts. Zombies are not native to Japan therefore have a foreign effect as such many films are set to a world that is not in Japan as well as it not being a possibility since the japanese cremate their dead. Romero's zombies represented the fear of individuality being wiped out and absorbed into a mass consumer horde—fears that don't resonate with the rather collectivist Japanese population. Zombies soon in Japan have been overused until A zombie is no longer an icon of fear. A zombie is just a zombie. So the Japanese filmmakers pioneered another type of film like George Romero which is now Zombie Comedy which is applied in Attack on Titan by the author through an interview Hajime Isayama where he roughly says </a:t>
            </a:r>
            <a:endParaRPr sz="1000">
              <a:solidFill>
                <a:srgbClr val="3A3A3A"/>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2"/>
              </a:solidFill>
            </a:endParaRPr>
          </a:p>
          <a:p>
            <a:pPr indent="0" lvl="0" marL="0" rtl="0" algn="l">
              <a:lnSpc>
                <a:spcPct val="200000"/>
              </a:lnSpc>
              <a:spcBef>
                <a:spcPts val="1600"/>
              </a:spcBef>
              <a:spcAft>
                <a:spcPts val="0"/>
              </a:spcAft>
              <a:buClr>
                <a:schemeClr val="dk1"/>
              </a:buClr>
              <a:buSzPts val="1100"/>
              <a:buFont typeface="Arial"/>
              <a:buNone/>
            </a:pPr>
            <a:r>
              <a:rPr lang="en" sz="1200">
                <a:solidFill>
                  <a:schemeClr val="dk2"/>
                </a:solidFill>
              </a:rPr>
              <a:t>If you look the titans don't change their faces from the moment they encounter someone until they kill them. They never stop smiling. It gives a obnoxious emotion.  Also is not that I want them to be scary as hell but also they can seem funny even on a level of stupidity some people might find them that way except that everyone decides how they want to see them as and either or I just wanted to show something weird.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7fed4c4a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7fed4c4a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Fukunaga - google scholar</a:t>
            </a:r>
            <a:endParaRPr/>
          </a:p>
          <a:p>
            <a:pPr indent="0" lvl="0" marL="0" rtl="0" algn="l">
              <a:spcBef>
                <a:spcPts val="0"/>
              </a:spcBef>
              <a:spcAft>
                <a:spcPts val="0"/>
              </a:spcAft>
              <a:buNone/>
            </a:pPr>
            <a:r>
              <a:rPr lang="en"/>
              <a:t>Norris - book</a:t>
            </a:r>
            <a:endParaRPr/>
          </a:p>
          <a:p>
            <a:pPr indent="0" lvl="0" marL="0" rtl="0" algn="l">
              <a:spcBef>
                <a:spcPts val="0"/>
              </a:spcBef>
              <a:spcAft>
                <a:spcPts val="0"/>
              </a:spcAft>
              <a:buNone/>
            </a:pPr>
            <a:r>
              <a:rPr lang="en" u="sng">
                <a:solidFill>
                  <a:schemeClr val="hlink"/>
                </a:solidFill>
                <a:hlinkClick r:id="rId2"/>
              </a:rPr>
              <a:t>https://sites.google.com/site/theanimecode/visual-characteristics</a:t>
            </a:r>
            <a:r>
              <a:rPr lang="en"/>
              <a:t> - website</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7fed4c4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7fed4c4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7fed4c4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7fed4c4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30 </a:t>
            </a:r>
            <a:r>
              <a:rPr lang="en" sz="1200">
                <a:solidFill>
                  <a:schemeClr val="dk1"/>
                </a:solidFill>
                <a:latin typeface="Times New Roman"/>
                <a:ea typeface="Times New Roman"/>
                <a:cs typeface="Times New Roman"/>
                <a:sym typeface="Times New Roman"/>
              </a:rPr>
              <a:t>Change in social factors in altering the survival space and the social interaction caused by anime format vs video games and movies</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7fed4c4a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7fed4c4a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1:40    Many anime and manga characters feature large eyes. Osamu Tezuka, who is believed to have been the first to use this technique, was inspired by the exaggerated features of American cartoon characters such as Betty Boop, Mickey Mouse, and Disney's Bambi.[3][28] Tezuka found that large eyes style allowed his characters to show emotions distinctly.</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7fed4c4a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7fed4c4a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characteristic is how they draw the eyes always with light in them;</a:t>
            </a:r>
            <a:endParaRPr/>
          </a:p>
          <a:p>
            <a:pPr indent="0" lvl="0" marL="0" rtl="0" algn="l">
              <a:spcBef>
                <a:spcPts val="0"/>
              </a:spcBef>
              <a:spcAft>
                <a:spcPts val="0"/>
              </a:spcAft>
              <a:buNone/>
            </a:pPr>
            <a:r>
              <a:rPr lang="en">
                <a:solidFill>
                  <a:srgbClr val="545454"/>
                </a:solidFill>
                <a:highlight>
                  <a:srgbClr val="FFFFFF"/>
                </a:highlight>
                <a:latin typeface="Roboto"/>
                <a:ea typeface="Roboto"/>
                <a:cs typeface="Roboto"/>
                <a:sym typeface="Roboto"/>
              </a:rPr>
              <a:t>disproportionately large </a:t>
            </a:r>
            <a:r>
              <a:rPr b="1" lang="en">
                <a:solidFill>
                  <a:srgbClr val="6A6A6A"/>
                </a:solidFill>
                <a:highlight>
                  <a:srgbClr val="FFFFFF"/>
                </a:highlight>
                <a:latin typeface="Roboto"/>
                <a:ea typeface="Roboto"/>
                <a:cs typeface="Roboto"/>
                <a:sym typeface="Roboto"/>
              </a:rPr>
              <a:t>eyes</a:t>
            </a:r>
            <a:r>
              <a:rPr lang="en">
                <a:solidFill>
                  <a:srgbClr val="545454"/>
                </a:solidFill>
                <a:highlight>
                  <a:srgbClr val="FFFFFF"/>
                </a:highlight>
                <a:latin typeface="Roboto"/>
                <a:ea typeface="Roboto"/>
                <a:cs typeface="Roboto"/>
                <a:sym typeface="Roboto"/>
              </a:rPr>
              <a:t>. With colorful irises </a:t>
            </a:r>
            <a:endParaRPr>
              <a:solidFill>
                <a:srgbClr val="545454"/>
              </a:solidFill>
              <a:highlight>
                <a:srgbClr val="FFFFFF"/>
              </a:highlight>
              <a:latin typeface="Roboto"/>
              <a:ea typeface="Roboto"/>
              <a:cs typeface="Roboto"/>
              <a:sym typeface="Roboto"/>
            </a:endParaRPr>
          </a:p>
          <a:p>
            <a:pPr indent="0" lvl="0" marL="0" rtl="0" algn="l">
              <a:spcBef>
                <a:spcPts val="0"/>
              </a:spcBef>
              <a:spcAft>
                <a:spcPts val="0"/>
              </a:spcAft>
              <a:buNone/>
            </a:pPr>
            <a:r>
              <a:rPr lang="en" sz="1000">
                <a:solidFill>
                  <a:srgbClr val="444444"/>
                </a:solidFill>
                <a:highlight>
                  <a:srgbClr val="FFFFFF"/>
                </a:highlight>
              </a:rPr>
              <a:t> The round </a:t>
            </a:r>
            <a:r>
              <a:rPr lang="en" sz="1000" u="sng">
                <a:solidFill>
                  <a:srgbClr val="0066CC"/>
                </a:solidFill>
                <a:highlight>
                  <a:srgbClr val="FFFFFF"/>
                </a:highlight>
                <a:hlinkClick r:id="rId2"/>
              </a:rPr>
              <a:t>ink brush</a:t>
            </a:r>
            <a:r>
              <a:rPr lang="en" sz="1000">
                <a:solidFill>
                  <a:srgbClr val="444444"/>
                </a:solidFill>
                <a:highlight>
                  <a:srgbClr val="FFFFFF"/>
                </a:highlight>
              </a:rPr>
              <a:t> traditionally used for writing </a:t>
            </a:r>
            <a:r>
              <a:rPr lang="en" sz="1000" u="sng">
                <a:solidFill>
                  <a:srgbClr val="0066CC"/>
                </a:solidFill>
                <a:highlight>
                  <a:srgbClr val="FFFFFF"/>
                </a:highlight>
                <a:hlinkClick r:id="rId3"/>
              </a:rPr>
              <a:t>kanji</a:t>
            </a:r>
            <a:r>
              <a:rPr lang="en" sz="1000">
                <a:solidFill>
                  <a:srgbClr val="444444"/>
                </a:solidFill>
                <a:highlight>
                  <a:srgbClr val="FFFFFF"/>
                </a:highlight>
              </a:rPr>
              <a:t> and for painting, produces a stroke of widely varying thickness.Anime came from Manga = which was inspired </a:t>
            </a:r>
            <a:endParaRPr sz="1000">
              <a:solidFill>
                <a:srgbClr val="444444"/>
              </a:solidFill>
              <a:highlight>
                <a:srgbClr val="FFFFFF"/>
              </a:highlight>
            </a:endParaRPr>
          </a:p>
          <a:p>
            <a:pPr indent="0" lvl="0" marL="0" rtl="0" algn="l">
              <a:lnSpc>
                <a:spcPct val="115000"/>
              </a:lnSpc>
              <a:spcBef>
                <a:spcPts val="0"/>
              </a:spcBef>
              <a:spcAft>
                <a:spcPts val="1600"/>
              </a:spcAft>
              <a:buClr>
                <a:schemeClr val="dk1"/>
              </a:buClr>
              <a:buSzPts val="1100"/>
              <a:buFont typeface="Arial"/>
              <a:buNone/>
            </a:pPr>
            <a:r>
              <a:rPr lang="en" sz="1800" u="sng">
                <a:solidFill>
                  <a:schemeClr val="accent5"/>
                </a:solidFill>
                <a:hlinkClick r:id="rId4"/>
              </a:rPr>
              <a:t>https://sites.google.com/site/theanimecode/visual-characteristics</a:t>
            </a:r>
            <a:endParaRPr sz="1000">
              <a:solidFill>
                <a:srgbClr val="444444"/>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7fed4c4a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7fed4c4a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Changing artistic effect = need another form to bring horror or repulsion to the REAL audience. Ez audience to form a difference btw reality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812773f5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812773f5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Walking dead from</a:t>
            </a:r>
            <a:endParaRPr/>
          </a:p>
          <a:p>
            <a:pPr indent="0" lvl="0" marL="0" rtl="0" algn="l">
              <a:spcBef>
                <a:spcPts val="0"/>
              </a:spcBef>
              <a:spcAft>
                <a:spcPts val="0"/>
              </a:spcAft>
              <a:buNone/>
            </a:pPr>
            <a:r>
              <a:rPr lang="en"/>
              <a:t>THe eyes make it distictly non heamn therefor there is a distanct from realism. That make a disconnection btw human and anime vs human and live action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948c3c18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948c3c18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1:20 As per the first part of the thesis, our group has noticed that the primary setting of </a:t>
            </a:r>
            <a:r>
              <a:rPr i="1" lang="en" sz="1200">
                <a:solidFill>
                  <a:schemeClr val="dk1"/>
                </a:solidFill>
                <a:latin typeface="Times New Roman"/>
                <a:ea typeface="Times New Roman"/>
                <a:cs typeface="Times New Roman"/>
                <a:sym typeface="Times New Roman"/>
              </a:rPr>
              <a:t>Attack on Titan</a:t>
            </a:r>
            <a:r>
              <a:rPr lang="en" sz="1200">
                <a:solidFill>
                  <a:schemeClr val="dk1"/>
                </a:solidFill>
                <a:latin typeface="Times New Roman"/>
                <a:ea typeface="Times New Roman"/>
                <a:cs typeface="Times New Roman"/>
                <a:sym typeface="Times New Roman"/>
              </a:rPr>
              <a:t>, the 3 major walls that contain the remains of humanity, share many features with the “survival space” that appears consistently in Western zombie films.</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3 Walls: agricultural, suburban, urban center</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Like the survival space that slowly </a:t>
            </a:r>
            <a:r>
              <a:rPr lang="en" sz="1200">
                <a:solidFill>
                  <a:schemeClr val="dk1"/>
                </a:solidFill>
                <a:latin typeface="Times New Roman"/>
                <a:ea typeface="Times New Roman"/>
                <a:cs typeface="Times New Roman"/>
                <a:sym typeface="Times New Roman"/>
              </a:rPr>
              <a:t>devolves</a:t>
            </a:r>
            <a:r>
              <a:rPr lang="en" sz="1200">
                <a:solidFill>
                  <a:schemeClr val="dk1"/>
                </a:solidFill>
                <a:latin typeface="Times New Roman"/>
                <a:ea typeface="Times New Roman"/>
                <a:cs typeface="Times New Roman"/>
                <a:sym typeface="Times New Roman"/>
              </a:rPr>
              <a:t> into chaos in Romero’s films, the main plot of AoT unfolds when the outermost wall is attacked, titans begin to invade agricultural section, &amp; the population is wiped out in agricultural section.  This causes a famine and resulting influx of refugees, creating chaos for the remaining sections</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Rather than chaos being brought upon by the inhabitants, though, it is much more so due to the Titans; humans are not at fault</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This single survival space has a scale much greater than those in Western zombie films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812773f5f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812773f5f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1:20 - It is important to note that while titans are similar to regular Western zombies, there are some important differences and thus they are not quite equivalent.</a:t>
            </a:r>
            <a:endParaRPr/>
          </a:p>
          <a:p>
            <a:pPr indent="0" lvl="0" marL="0" rtl="0" algn="l">
              <a:spcBef>
                <a:spcPts val="0"/>
              </a:spcBef>
              <a:spcAft>
                <a:spcPts val="0"/>
              </a:spcAft>
              <a:buNone/>
            </a:pPr>
            <a:r>
              <a:rPr lang="en"/>
              <a:t>Zombies &amp; titans consume flesh BUT ⇒ zombies gnaw/feed on human meat whereas titans eat humans whole</a:t>
            </a:r>
            <a:endParaRPr/>
          </a:p>
          <a:p>
            <a:pPr indent="0" lvl="0" marL="0" rtl="0" algn="l">
              <a:spcBef>
                <a:spcPts val="0"/>
              </a:spcBef>
              <a:spcAft>
                <a:spcPts val="0"/>
              </a:spcAft>
              <a:buNone/>
            </a:pPr>
            <a:r>
              <a:rPr lang="en"/>
              <a:t>Humans eaten whole by titans are vomited up &amp; remain dead, whereas zombie victims are reanimated</a:t>
            </a:r>
            <a:endParaRPr/>
          </a:p>
          <a:p>
            <a:pPr indent="0" lvl="0" marL="0" rtl="0" algn="l">
              <a:spcBef>
                <a:spcPts val="0"/>
              </a:spcBef>
              <a:spcAft>
                <a:spcPts val="0"/>
              </a:spcAft>
              <a:buNone/>
            </a:pPr>
            <a:r>
              <a:rPr lang="en"/>
              <a:t>Horrific nature &amp; overall post-</a:t>
            </a:r>
            <a:r>
              <a:rPr lang="en"/>
              <a:t>apocalyptic</a:t>
            </a:r>
            <a:r>
              <a:rPr lang="en"/>
              <a:t>, limited-resourced nature of Attack on Titan deems it similar enough to zombie films to be compared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tofugu.com/japan/japanese-zombies/" TargetMode="External"/><Relationship Id="rId4" Type="http://schemas.openxmlformats.org/officeDocument/2006/relationships/hyperlink" Target="http://www.theatlantic.com/international/archive/2012/07/a-land-without-guns-how-japan-has-virtually-eliminated-shooting-deaths/26018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gif"/><Relationship Id="rId4" Type="http://schemas.openxmlformats.org/officeDocument/2006/relationships/image" Target="../media/image12.png"/><Relationship Id="rId5" Type="http://schemas.openxmlformats.org/officeDocument/2006/relationships/image" Target="../media/image21.gif"/><Relationship Id="rId6" Type="http://schemas.openxmlformats.org/officeDocument/2006/relationships/image" Target="../media/image1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6.gif"/><Relationship Id="rId5" Type="http://schemas.openxmlformats.org/officeDocument/2006/relationships/image" Target="../media/image5.gif"/><Relationship Id="rId6" Type="http://schemas.openxmlformats.org/officeDocument/2006/relationships/image" Target="../media/image1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49962" r="0" t="0"/>
          <a:stretch/>
        </p:blipFill>
        <p:spPr>
          <a:xfrm>
            <a:off x="-124250" y="-111825"/>
            <a:ext cx="9477601" cy="5342300"/>
          </a:xfrm>
          <a:prstGeom prst="rect">
            <a:avLst/>
          </a:prstGeom>
          <a:noFill/>
          <a:ln>
            <a:noFill/>
          </a:ln>
        </p:spPr>
      </p:pic>
      <p:sp>
        <p:nvSpPr>
          <p:cNvPr id="55" name="Google Shape;55;p13"/>
          <p:cNvSpPr txBox="1"/>
          <p:nvPr>
            <p:ph type="ctrTitle"/>
          </p:nvPr>
        </p:nvSpPr>
        <p:spPr>
          <a:xfrm>
            <a:off x="-124250" y="2228150"/>
            <a:ext cx="9477600" cy="164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800">
                <a:solidFill>
                  <a:srgbClr val="CC0000"/>
                </a:solidFill>
                <a:latin typeface="Comic Sans MS"/>
                <a:ea typeface="Comic Sans MS"/>
                <a:cs typeface="Comic Sans MS"/>
                <a:sym typeface="Comic Sans MS"/>
              </a:rPr>
              <a:t>アニメ</a:t>
            </a:r>
            <a:r>
              <a:rPr lang="en" sz="4800">
                <a:solidFill>
                  <a:srgbClr val="CC0000"/>
                </a:solidFill>
                <a:latin typeface="Comic Sans MS"/>
                <a:ea typeface="Comic Sans MS"/>
                <a:cs typeface="Comic Sans MS"/>
                <a:sym typeface="Comic Sans MS"/>
              </a:rPr>
              <a:t> </a:t>
            </a:r>
            <a:endParaRPr sz="4800">
              <a:solidFill>
                <a:srgbClr val="CC0000"/>
              </a:solidFill>
              <a:latin typeface="Comic Sans MS"/>
              <a:ea typeface="Comic Sans MS"/>
              <a:cs typeface="Comic Sans MS"/>
              <a:sym typeface="Comic Sans MS"/>
            </a:endParaRPr>
          </a:p>
          <a:p>
            <a:pPr indent="0" lvl="0" marL="0" rtl="0" algn="ctr">
              <a:spcBef>
                <a:spcPts val="0"/>
              </a:spcBef>
              <a:spcAft>
                <a:spcPts val="0"/>
              </a:spcAft>
              <a:buNone/>
            </a:pPr>
            <a:r>
              <a:rPr b="1" lang="en">
                <a:solidFill>
                  <a:srgbClr val="CC0000"/>
                </a:solidFill>
                <a:latin typeface="Comic Sans MS"/>
                <a:ea typeface="Comic Sans MS"/>
                <a:cs typeface="Comic Sans MS"/>
                <a:sym typeface="Comic Sans MS"/>
              </a:rPr>
              <a:t>Anime Zombies </a:t>
            </a:r>
            <a:endParaRPr b="1">
              <a:solidFill>
                <a:srgbClr val="CC0000"/>
              </a:solidFill>
              <a:latin typeface="Comic Sans MS"/>
              <a:ea typeface="Comic Sans MS"/>
              <a:cs typeface="Comic Sans MS"/>
              <a:sym typeface="Comic Sans MS"/>
            </a:endParaRPr>
          </a:p>
        </p:txBody>
      </p:sp>
      <p:sp>
        <p:nvSpPr>
          <p:cNvPr id="56" name="Google Shape;56;p13"/>
          <p:cNvSpPr txBox="1"/>
          <p:nvPr>
            <p:ph idx="1" type="subTitle"/>
          </p:nvPr>
        </p:nvSpPr>
        <p:spPr>
          <a:xfrm>
            <a:off x="311700" y="39150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AA84F"/>
                </a:solidFill>
                <a:highlight>
                  <a:srgbClr val="EAD1DC"/>
                </a:highlight>
              </a:rPr>
              <a:t>Kevin Kooh and Andrew Chafos</a:t>
            </a:r>
            <a:endParaRPr b="1">
              <a:solidFill>
                <a:srgbClr val="6AA84F"/>
              </a:solidFill>
              <a:highlight>
                <a:srgbClr val="EAD1DC"/>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Japanese Zombie Cinema</a:t>
            </a:r>
            <a:endParaRPr/>
          </a:p>
        </p:txBody>
      </p:sp>
      <p:pic>
        <p:nvPicPr>
          <p:cNvPr id="122" name="Google Shape;122;p22"/>
          <p:cNvPicPr preferRelativeResize="0"/>
          <p:nvPr/>
        </p:nvPicPr>
        <p:blipFill>
          <a:blip r:embed="rId3">
            <a:alphaModFix/>
          </a:blip>
          <a:stretch>
            <a:fillRect/>
          </a:stretch>
        </p:blipFill>
        <p:spPr>
          <a:xfrm>
            <a:off x="875525" y="1240125"/>
            <a:ext cx="2524125" cy="3562350"/>
          </a:xfrm>
          <a:prstGeom prst="rect">
            <a:avLst/>
          </a:prstGeom>
          <a:noFill/>
          <a:ln>
            <a:noFill/>
          </a:ln>
        </p:spPr>
      </p:pic>
      <p:pic>
        <p:nvPicPr>
          <p:cNvPr id="123" name="Google Shape;123;p22"/>
          <p:cNvPicPr preferRelativeResize="0"/>
          <p:nvPr/>
        </p:nvPicPr>
        <p:blipFill>
          <a:blip r:embed="rId4">
            <a:alphaModFix/>
          </a:blip>
          <a:stretch>
            <a:fillRect/>
          </a:stretch>
        </p:blipFill>
        <p:spPr>
          <a:xfrm>
            <a:off x="4572000" y="1240125"/>
            <a:ext cx="2406047" cy="3562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127" name="Shape 127"/>
        <p:cNvGrpSpPr/>
        <p:nvPr/>
      </p:nvGrpSpPr>
      <p:grpSpPr>
        <a:xfrm>
          <a:off x="0" y="0"/>
          <a:ext cx="0" cy="0"/>
          <a:chOff x="0" y="0"/>
          <a:chExt cx="0" cy="0"/>
        </a:xfrm>
      </p:grpSpPr>
      <p:pic>
        <p:nvPicPr>
          <p:cNvPr id="128" name="Google Shape;128;p23"/>
          <p:cNvPicPr preferRelativeResize="0"/>
          <p:nvPr/>
        </p:nvPicPr>
        <p:blipFill>
          <a:blip r:embed="rId3">
            <a:alphaModFix/>
          </a:blip>
          <a:stretch>
            <a:fillRect/>
          </a:stretch>
        </p:blipFill>
        <p:spPr>
          <a:xfrm>
            <a:off x="6373825" y="67550"/>
            <a:ext cx="2770176" cy="2265450"/>
          </a:xfrm>
          <a:prstGeom prst="rect">
            <a:avLst/>
          </a:prstGeom>
          <a:noFill/>
          <a:ln>
            <a:noFill/>
          </a:ln>
        </p:spPr>
      </p:pic>
      <p:sp>
        <p:nvSpPr>
          <p:cNvPr id="129" name="Google Shape;129;p23"/>
          <p:cNvSpPr txBox="1"/>
          <p:nvPr>
            <p:ph type="title"/>
          </p:nvPr>
        </p:nvSpPr>
        <p:spPr>
          <a:xfrm>
            <a:off x="311700" y="266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Japanese Zombie Comedy	</a:t>
            </a:r>
            <a:endParaRPr/>
          </a:p>
        </p:txBody>
      </p:sp>
      <p:pic>
        <p:nvPicPr>
          <p:cNvPr id="130" name="Google Shape;130;p23"/>
          <p:cNvPicPr preferRelativeResize="0"/>
          <p:nvPr/>
        </p:nvPicPr>
        <p:blipFill rotWithShape="1">
          <a:blip r:embed="rId4">
            <a:alphaModFix/>
          </a:blip>
          <a:srcRect b="0" l="9634" r="24778" t="0"/>
          <a:stretch/>
        </p:blipFill>
        <p:spPr>
          <a:xfrm>
            <a:off x="2993313" y="1122750"/>
            <a:ext cx="3213499" cy="2666400"/>
          </a:xfrm>
          <a:prstGeom prst="rect">
            <a:avLst/>
          </a:prstGeom>
          <a:noFill/>
          <a:ln>
            <a:noFill/>
          </a:ln>
        </p:spPr>
      </p:pic>
      <p:pic>
        <p:nvPicPr>
          <p:cNvPr id="131" name="Google Shape;131;p23"/>
          <p:cNvPicPr preferRelativeResize="0"/>
          <p:nvPr/>
        </p:nvPicPr>
        <p:blipFill>
          <a:blip r:embed="rId5">
            <a:alphaModFix/>
          </a:blip>
          <a:stretch>
            <a:fillRect/>
          </a:stretch>
        </p:blipFill>
        <p:spPr>
          <a:xfrm>
            <a:off x="311700" y="985613"/>
            <a:ext cx="2514600" cy="3533775"/>
          </a:xfrm>
          <a:prstGeom prst="rect">
            <a:avLst/>
          </a:prstGeom>
          <a:noFill/>
          <a:ln>
            <a:noFill/>
          </a:ln>
        </p:spPr>
      </p:pic>
      <p:sp>
        <p:nvSpPr>
          <p:cNvPr id="132" name="Google Shape;132;p23"/>
          <p:cNvSpPr txBox="1"/>
          <p:nvPr/>
        </p:nvSpPr>
        <p:spPr>
          <a:xfrm>
            <a:off x="272550" y="4666075"/>
            <a:ext cx="25929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諫山 創 (Hajime Isayama)</a:t>
            </a:r>
            <a:endParaRPr/>
          </a:p>
        </p:txBody>
      </p:sp>
      <p:sp>
        <p:nvSpPr>
          <p:cNvPr id="133" name="Google Shape;133;p23"/>
          <p:cNvSpPr txBox="1"/>
          <p:nvPr/>
        </p:nvSpPr>
        <p:spPr>
          <a:xfrm>
            <a:off x="3425775" y="3908300"/>
            <a:ext cx="5594100" cy="12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“They never stop smiling. It gives a obnoxious emotion.  Also is not that I want them to be scary as hell but also they can seem funny even on a level of stupidity some people might find them that way except that everyone decides how they want to see them as and either or I just wanted to show something weird.”</a:t>
            </a:r>
            <a:br>
              <a:rPr lang="en"/>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Barrett, Rudy. “Why Japan Laughs At Zombies.” </a:t>
            </a:r>
            <a:r>
              <a:rPr i="1" lang="en" sz="1100">
                <a:solidFill>
                  <a:schemeClr val="dk1"/>
                </a:solidFill>
              </a:rPr>
              <a:t>Tofugu</a:t>
            </a:r>
            <a:r>
              <a:rPr lang="en" sz="1100">
                <a:solidFill>
                  <a:schemeClr val="dk1"/>
                </a:solidFill>
              </a:rPr>
              <a:t>, Tofugu, 24 June 2014, </a:t>
            </a:r>
            <a:r>
              <a:rPr lang="en" sz="1100" u="sng">
                <a:solidFill>
                  <a:schemeClr val="hlink"/>
                </a:solidFill>
                <a:hlinkClick r:id="rId3"/>
              </a:rPr>
              <a:t>www.tofugu.com/japan/japanese-zombies/</a:t>
            </a:r>
            <a:r>
              <a:rPr lang="en" sz="1100">
                <a:solidFill>
                  <a:schemeClr val="dk1"/>
                </a:solidFill>
              </a:rPr>
              <a:t>.</a:t>
            </a:r>
            <a:endParaRPr sz="1100">
              <a:solidFill>
                <a:schemeClr val="dk1"/>
              </a:solidFill>
            </a:endParaRPr>
          </a:p>
          <a:p>
            <a:pPr indent="0" lvl="0" marL="0" rtl="0" algn="l">
              <a:spcBef>
                <a:spcPts val="1600"/>
              </a:spcBef>
              <a:spcAft>
                <a:spcPts val="0"/>
              </a:spcAft>
              <a:buNone/>
            </a:pPr>
            <a:r>
              <a:rPr lang="en" sz="1000">
                <a:solidFill>
                  <a:schemeClr val="accent2"/>
                </a:solidFill>
              </a:rPr>
              <a:t>Browning, John Edgar. “Survival Horrors, Survival Spaces: Tracing the Modern Zombie (Cine) Myth through to the Postmillenium .” </a:t>
            </a:r>
            <a:r>
              <a:rPr i="1" lang="en" sz="1000">
                <a:solidFill>
                  <a:schemeClr val="accent2"/>
                </a:solidFill>
              </a:rPr>
              <a:t>Zombie Talk: Culture, History, Politics</a:t>
            </a:r>
            <a:r>
              <a:rPr lang="en" sz="1000">
                <a:solidFill>
                  <a:schemeClr val="accent2"/>
                </a:solidFill>
              </a:rPr>
              <a:t>, by David R. Castillo et al., Palgrave Macmillan, 2016, pp. 15–19.</a:t>
            </a:r>
            <a:endParaRPr sz="1100">
              <a:solidFill>
                <a:schemeClr val="dk1"/>
              </a:solidFill>
            </a:endParaRPr>
          </a:p>
          <a:p>
            <a:pPr indent="0" lvl="0" marL="0" rtl="0" algn="l">
              <a:spcBef>
                <a:spcPts val="1600"/>
              </a:spcBef>
              <a:spcAft>
                <a:spcPts val="0"/>
              </a:spcAft>
              <a:buNone/>
            </a:pPr>
            <a:r>
              <a:rPr lang="en" sz="1100">
                <a:solidFill>
                  <a:schemeClr val="dk1"/>
                </a:solidFill>
              </a:rPr>
              <a:t>Fisher, Max. “How Japan Has Virtually Eliminated Shooting Deaths.” </a:t>
            </a:r>
            <a:r>
              <a:rPr i="1" lang="en" sz="1100">
                <a:solidFill>
                  <a:schemeClr val="dk1"/>
                </a:solidFill>
              </a:rPr>
              <a:t>The Atlantic</a:t>
            </a:r>
            <a:r>
              <a:rPr lang="en" sz="1100">
                <a:solidFill>
                  <a:schemeClr val="dk1"/>
                </a:solidFill>
              </a:rPr>
              <a:t>, Atlantic Media Company, 3 Dec. 2015, </a:t>
            </a:r>
            <a:r>
              <a:rPr lang="en" sz="1100" u="sng">
                <a:solidFill>
                  <a:schemeClr val="accent5"/>
                </a:solidFill>
                <a:hlinkClick r:id="rId4"/>
              </a:rPr>
              <a:t>www.theatlantic.com/international/archive/2012/07/a-land-without-guns-how-japan-has-virtually-eliminated-shooting-deaths/260189/</a:t>
            </a:r>
            <a:r>
              <a:rPr lang="en" sz="1100">
                <a:solidFill>
                  <a:schemeClr val="dk1"/>
                </a:solidFill>
              </a:rPr>
              <a:t>.</a:t>
            </a:r>
            <a:endParaRPr sz="1100">
              <a:solidFill>
                <a:schemeClr val="dk1"/>
              </a:solidFill>
            </a:endParaRPr>
          </a:p>
          <a:p>
            <a:pPr indent="0" lvl="0" marL="0" marR="0" rtl="0" algn="l">
              <a:lnSpc>
                <a:spcPct val="115000"/>
              </a:lnSpc>
              <a:spcBef>
                <a:spcPts val="1600"/>
              </a:spcBef>
              <a:spcAft>
                <a:spcPts val="0"/>
              </a:spcAft>
              <a:buClr>
                <a:srgbClr val="000000"/>
              </a:buClr>
              <a:buSzPts val="1100"/>
              <a:buFont typeface="Arial"/>
              <a:buNone/>
            </a:pPr>
            <a:r>
              <a:rPr lang="en" sz="1100">
                <a:solidFill>
                  <a:schemeClr val="dk1"/>
                </a:solidFill>
              </a:rPr>
              <a:t>Fukunaga, Natsuki. “‘Those Anime Students’: Foreign Language Literacy Development Through Japanese Popular Culture.”  The Reading Teacher, Wiley-Blackwell, 9 Nov. 2011,ila.onlinelibrary.wiley.com/doi/epdf/10.1598/JAAL.50.3.5.</a:t>
            </a:r>
            <a:endParaRPr sz="1100">
              <a:solidFill>
                <a:schemeClr val="dk1"/>
              </a:solidFill>
            </a:endParaRPr>
          </a:p>
          <a:p>
            <a:pPr indent="0" lvl="0" marL="0" rtl="0" algn="l">
              <a:spcBef>
                <a:spcPts val="1600"/>
              </a:spcBef>
              <a:spcAft>
                <a:spcPts val="0"/>
              </a:spcAft>
              <a:buNone/>
            </a:pPr>
            <a:r>
              <a:rPr lang="en" sz="1100">
                <a:solidFill>
                  <a:schemeClr val="dk1"/>
                </a:solidFill>
              </a:rPr>
              <a:t>Murphy, Kayleigh, and Mark David Ryan. “Undead Yakuza: The Japanese Movie, Cultural Resonance, and Generic Conventions.” </a:t>
            </a:r>
            <a:r>
              <a:rPr i="1" lang="en" sz="1100">
                <a:solidFill>
                  <a:schemeClr val="dk1"/>
                </a:solidFill>
              </a:rPr>
              <a:t>The Supernatural Revamped: from Timeworn Legends to Twenty-First-Century Chic</a:t>
            </a:r>
            <a:r>
              <a:rPr lang="en" sz="1100">
                <a:solidFill>
                  <a:schemeClr val="dk1"/>
                </a:solidFill>
              </a:rPr>
              <a:t>, by Barbara Brodman and James E. Doan, Fairleigh Dickinson University Press, 2017, pp. 193–195.</a:t>
            </a:r>
            <a:endParaRPr sz="1100">
              <a:solidFill>
                <a:schemeClr val="dk1"/>
              </a:solidFill>
            </a:endParaRPr>
          </a:p>
          <a:p>
            <a:pPr indent="0" lvl="0" marL="0" rtl="0" algn="l">
              <a:spcBef>
                <a:spcPts val="1600"/>
              </a:spcBef>
              <a:spcAft>
                <a:spcPts val="0"/>
              </a:spcAft>
              <a:buNone/>
            </a:pPr>
            <a:r>
              <a:rPr lang="en" sz="1000">
                <a:solidFill>
                  <a:schemeClr val="accent2"/>
                </a:solidFill>
              </a:rPr>
              <a:t>Norris, CJ, Manga, Anime and Visual Art Culture, The Cambridge Companion to Modern Japanese Culture, Cambridge University Press, Yoshio Sugimoto (ed), Melbourne, pp. 236-260. ISBN 9780521880473 (2009) [Research Book Chapter]</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None/>
            </a:pPr>
            <a:r>
              <a:t/>
            </a:r>
            <a:endParaRPr sz="1100">
              <a:solidFill>
                <a:schemeClr val="dk1"/>
              </a:solidFill>
            </a:endParaRPr>
          </a:p>
          <a:p>
            <a:pPr indent="0" lvl="0" marL="0" rtl="0" algn="l">
              <a:spcBef>
                <a:spcPts val="1600"/>
              </a:spcBef>
              <a:spcAft>
                <a:spcPts val="0"/>
              </a:spcAft>
              <a:buClr>
                <a:schemeClr val="dk1"/>
              </a:buClr>
              <a:buSzPts val="1100"/>
              <a:buFont typeface="Arial"/>
              <a:buNone/>
            </a:pPr>
            <a:r>
              <a:t/>
            </a:r>
            <a:endParaRPr sz="1100">
              <a:solidFill>
                <a:schemeClr val="dk1"/>
              </a:solidFill>
            </a:endParaRPr>
          </a:p>
          <a:p>
            <a:pPr indent="0" lvl="0" marL="0" rtl="0" algn="l">
              <a:spcBef>
                <a:spcPts val="1600"/>
              </a:spcBef>
              <a:spcAft>
                <a:spcPts val="0"/>
              </a:spcAft>
              <a:buNone/>
            </a:pPr>
            <a:r>
              <a:t/>
            </a:r>
            <a:endParaRPr sz="1000">
              <a:solidFill>
                <a:schemeClr val="accent2"/>
              </a:solidFill>
            </a:endParaRPr>
          </a:p>
          <a:p>
            <a:pPr indent="0" lvl="0" marL="0" rtl="0" algn="l">
              <a:spcBef>
                <a:spcPts val="1600"/>
              </a:spcBef>
              <a:spcAft>
                <a:spcPts val="16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9CB9C"/>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62" name="Google Shape;62;p14"/>
          <p:cNvPicPr preferRelativeResize="0"/>
          <p:nvPr/>
        </p:nvPicPr>
        <p:blipFill>
          <a:blip r:embed="rId3">
            <a:alphaModFix/>
          </a:blip>
          <a:stretch>
            <a:fillRect/>
          </a:stretch>
        </p:blipFill>
        <p:spPr>
          <a:xfrm>
            <a:off x="4654050" y="136375"/>
            <a:ext cx="4342350" cy="2442575"/>
          </a:xfrm>
          <a:prstGeom prst="rect">
            <a:avLst/>
          </a:prstGeom>
          <a:noFill/>
          <a:ln>
            <a:noFill/>
          </a:ln>
        </p:spPr>
      </p:pic>
      <p:pic>
        <p:nvPicPr>
          <p:cNvPr id="63" name="Google Shape;63;p14"/>
          <p:cNvPicPr preferRelativeResize="0"/>
          <p:nvPr/>
        </p:nvPicPr>
        <p:blipFill rotWithShape="1">
          <a:blip r:embed="rId4">
            <a:alphaModFix/>
          </a:blip>
          <a:srcRect b="8599" l="0" r="41558" t="49655"/>
          <a:stretch/>
        </p:blipFill>
        <p:spPr>
          <a:xfrm>
            <a:off x="334298" y="136400"/>
            <a:ext cx="3564350" cy="1189975"/>
          </a:xfrm>
          <a:prstGeom prst="rect">
            <a:avLst/>
          </a:prstGeom>
          <a:noFill/>
          <a:ln>
            <a:noFill/>
          </a:ln>
        </p:spPr>
      </p:pic>
      <p:pic>
        <p:nvPicPr>
          <p:cNvPr id="64" name="Google Shape;64;p14"/>
          <p:cNvPicPr preferRelativeResize="0"/>
          <p:nvPr/>
        </p:nvPicPr>
        <p:blipFill>
          <a:blip r:embed="rId5">
            <a:alphaModFix/>
          </a:blip>
          <a:stretch>
            <a:fillRect/>
          </a:stretch>
        </p:blipFill>
        <p:spPr>
          <a:xfrm>
            <a:off x="213050" y="1350462"/>
            <a:ext cx="4342350" cy="2442572"/>
          </a:xfrm>
          <a:prstGeom prst="rect">
            <a:avLst/>
          </a:prstGeom>
          <a:noFill/>
          <a:ln>
            <a:noFill/>
          </a:ln>
        </p:spPr>
      </p:pic>
      <p:pic>
        <p:nvPicPr>
          <p:cNvPr id="65" name="Google Shape;65;p14"/>
          <p:cNvPicPr preferRelativeResize="0"/>
          <p:nvPr/>
        </p:nvPicPr>
        <p:blipFill>
          <a:blip r:embed="rId6">
            <a:alphaModFix/>
          </a:blip>
          <a:stretch>
            <a:fillRect/>
          </a:stretch>
        </p:blipFill>
        <p:spPr>
          <a:xfrm>
            <a:off x="4707800" y="2731350"/>
            <a:ext cx="4342355" cy="2442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Thesis</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457200" lvl="0" marL="0" rtl="0" algn="l">
              <a:lnSpc>
                <a:spcPct val="200000"/>
              </a:lnSpc>
              <a:spcBef>
                <a:spcPts val="0"/>
              </a:spcBef>
              <a:spcAft>
                <a:spcPts val="0"/>
              </a:spcAft>
              <a:buNone/>
            </a:pPr>
            <a:r>
              <a:rPr b="1" i="1" lang="en" sz="1400">
                <a:solidFill>
                  <a:schemeClr val="dk1"/>
                </a:solidFill>
                <a:latin typeface="Times New Roman"/>
                <a:ea typeface="Times New Roman"/>
                <a:cs typeface="Times New Roman"/>
                <a:sym typeface="Times New Roman"/>
              </a:rPr>
              <a:t>Attack on Titan</a:t>
            </a:r>
            <a:r>
              <a:rPr b="1" lang="en" sz="1400">
                <a:solidFill>
                  <a:schemeClr val="dk1"/>
                </a:solidFill>
                <a:latin typeface="Times New Roman"/>
                <a:ea typeface="Times New Roman"/>
                <a:cs typeface="Times New Roman"/>
                <a:sym typeface="Times New Roman"/>
              </a:rPr>
              <a:t> draws several characteristics from modern Western zombie cinema, including the notion of a survival space, as well as having zombie-like antagonists known as Titans that specifically target humans and possess an unnecessary, yet daunting thirst to consume human life.  However, Titans also have notable differences from modern zombies, and horror is not produced in the same manner as Western zombie films, both of which are largely due to Japanese tradition and culture.</a:t>
            </a:r>
            <a:endParaRPr b="1" sz="14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Artstyle of Anime</a:t>
            </a:r>
            <a:endParaRPr/>
          </a:p>
        </p:txBody>
      </p:sp>
      <p:pic>
        <p:nvPicPr>
          <p:cNvPr id="77" name="Google Shape;77;p16"/>
          <p:cNvPicPr preferRelativeResize="0"/>
          <p:nvPr/>
        </p:nvPicPr>
        <p:blipFill>
          <a:blip r:embed="rId3">
            <a:alphaModFix/>
          </a:blip>
          <a:stretch>
            <a:fillRect/>
          </a:stretch>
        </p:blipFill>
        <p:spPr>
          <a:xfrm>
            <a:off x="156700" y="1440825"/>
            <a:ext cx="4006976" cy="3418951"/>
          </a:xfrm>
          <a:prstGeom prst="rect">
            <a:avLst/>
          </a:prstGeom>
          <a:noFill/>
          <a:ln>
            <a:noFill/>
          </a:ln>
        </p:spPr>
      </p:pic>
      <p:pic>
        <p:nvPicPr>
          <p:cNvPr id="78" name="Google Shape;78;p16"/>
          <p:cNvPicPr preferRelativeResize="0"/>
          <p:nvPr/>
        </p:nvPicPr>
        <p:blipFill rotWithShape="1">
          <a:blip r:embed="rId4">
            <a:alphaModFix/>
          </a:blip>
          <a:srcRect b="1160" l="18030" r="31377" t="-1160"/>
          <a:stretch/>
        </p:blipFill>
        <p:spPr>
          <a:xfrm>
            <a:off x="4825325" y="344213"/>
            <a:ext cx="4006976" cy="44550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4910112" y="98600"/>
            <a:ext cx="3720750" cy="3143075"/>
          </a:xfrm>
          <a:prstGeom prst="rect">
            <a:avLst/>
          </a:prstGeom>
          <a:noFill/>
          <a:ln>
            <a:noFill/>
          </a:ln>
        </p:spPr>
      </p:pic>
      <p:pic>
        <p:nvPicPr>
          <p:cNvPr id="84" name="Google Shape;84;p17"/>
          <p:cNvPicPr preferRelativeResize="0"/>
          <p:nvPr/>
        </p:nvPicPr>
        <p:blipFill>
          <a:blip r:embed="rId4">
            <a:alphaModFix/>
          </a:blip>
          <a:stretch>
            <a:fillRect/>
          </a:stretch>
        </p:blipFill>
        <p:spPr>
          <a:xfrm>
            <a:off x="413425" y="183147"/>
            <a:ext cx="3720757" cy="4664426"/>
          </a:xfrm>
          <a:prstGeom prst="rect">
            <a:avLst/>
          </a:prstGeom>
          <a:noFill/>
          <a:ln>
            <a:noFill/>
          </a:ln>
        </p:spPr>
      </p:pic>
      <p:pic>
        <p:nvPicPr>
          <p:cNvPr id="85" name="Google Shape;85;p17"/>
          <p:cNvPicPr preferRelativeResize="0"/>
          <p:nvPr/>
        </p:nvPicPr>
        <p:blipFill>
          <a:blip r:embed="rId5">
            <a:alphaModFix/>
          </a:blip>
          <a:stretch>
            <a:fillRect/>
          </a:stretch>
        </p:blipFill>
        <p:spPr>
          <a:xfrm>
            <a:off x="5023611" y="2571750"/>
            <a:ext cx="3493775" cy="25135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2" y="1803925"/>
            <a:ext cx="4272447" cy="2578599"/>
          </a:xfrm>
          <a:prstGeom prst="rect">
            <a:avLst/>
          </a:prstGeom>
          <a:noFill/>
          <a:ln>
            <a:noFill/>
          </a:ln>
        </p:spPr>
      </p:pic>
      <p:pic>
        <p:nvPicPr>
          <p:cNvPr id="91" name="Google Shape;91;p18"/>
          <p:cNvPicPr preferRelativeResize="0"/>
          <p:nvPr/>
        </p:nvPicPr>
        <p:blipFill rotWithShape="1">
          <a:blip r:embed="rId4">
            <a:alphaModFix/>
          </a:blip>
          <a:srcRect b="0" l="50320" r="0" t="0"/>
          <a:stretch/>
        </p:blipFill>
        <p:spPr>
          <a:xfrm>
            <a:off x="4402750" y="1772288"/>
            <a:ext cx="4653310" cy="2641875"/>
          </a:xfrm>
          <a:prstGeom prst="rect">
            <a:avLst/>
          </a:prstGeom>
          <a:noFill/>
          <a:ln>
            <a:noFill/>
          </a:ln>
        </p:spPr>
      </p:pic>
      <p:sp>
        <p:nvSpPr>
          <p:cNvPr id="92" name="Google Shape;92;p18"/>
          <p:cNvSpPr txBox="1"/>
          <p:nvPr/>
        </p:nvSpPr>
        <p:spPr>
          <a:xfrm>
            <a:off x="405300" y="328100"/>
            <a:ext cx="4506600" cy="6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ARTSTYLE</a:t>
            </a:r>
            <a:endParaRPr sz="2400"/>
          </a:p>
        </p:txBody>
      </p:sp>
      <p:sp>
        <p:nvSpPr>
          <p:cNvPr id="93" name="Google Shape;93;p18"/>
          <p:cNvSpPr txBox="1"/>
          <p:nvPr/>
        </p:nvSpPr>
        <p:spPr>
          <a:xfrm>
            <a:off x="183350" y="4516250"/>
            <a:ext cx="1959000" cy="3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Realistic</a:t>
            </a:r>
            <a:endParaRPr/>
          </a:p>
        </p:txBody>
      </p:sp>
      <p:sp>
        <p:nvSpPr>
          <p:cNvPr id="94" name="Google Shape;94;p18"/>
          <p:cNvSpPr txBox="1"/>
          <p:nvPr/>
        </p:nvSpPr>
        <p:spPr>
          <a:xfrm>
            <a:off x="4535550" y="4612750"/>
            <a:ext cx="18336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Animated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98" name="Shape 98"/>
        <p:cNvGrpSpPr/>
        <p:nvPr/>
      </p:nvGrpSpPr>
      <p:grpSpPr>
        <a:xfrm>
          <a:off x="0" y="0"/>
          <a:ext cx="0" cy="0"/>
          <a:chOff x="0" y="0"/>
          <a:chExt cx="0" cy="0"/>
        </a:xfrm>
      </p:grpSpPr>
      <p:pic>
        <p:nvPicPr>
          <p:cNvPr id="99" name="Google Shape;99;p19"/>
          <p:cNvPicPr preferRelativeResize="0"/>
          <p:nvPr/>
        </p:nvPicPr>
        <p:blipFill rotWithShape="1">
          <a:blip r:embed="rId3">
            <a:alphaModFix/>
          </a:blip>
          <a:srcRect b="0" l="50561" r="0" t="0"/>
          <a:stretch/>
        </p:blipFill>
        <p:spPr>
          <a:xfrm>
            <a:off x="-73487" y="2571750"/>
            <a:ext cx="4695825" cy="2676525"/>
          </a:xfrm>
          <a:prstGeom prst="rect">
            <a:avLst/>
          </a:prstGeom>
          <a:noFill/>
          <a:ln>
            <a:noFill/>
          </a:ln>
        </p:spPr>
      </p:pic>
      <p:pic>
        <p:nvPicPr>
          <p:cNvPr id="100" name="Google Shape;100;p19"/>
          <p:cNvPicPr preferRelativeResize="0"/>
          <p:nvPr/>
        </p:nvPicPr>
        <p:blipFill>
          <a:blip r:embed="rId4">
            <a:alphaModFix/>
          </a:blip>
          <a:stretch>
            <a:fillRect/>
          </a:stretch>
        </p:blipFill>
        <p:spPr>
          <a:xfrm>
            <a:off x="4622355" y="76200"/>
            <a:ext cx="4349394" cy="2419350"/>
          </a:xfrm>
          <a:prstGeom prst="rect">
            <a:avLst/>
          </a:prstGeom>
          <a:noFill/>
          <a:ln>
            <a:noFill/>
          </a:ln>
        </p:spPr>
      </p:pic>
      <p:pic>
        <p:nvPicPr>
          <p:cNvPr id="101" name="Google Shape;101;p19"/>
          <p:cNvPicPr preferRelativeResize="0"/>
          <p:nvPr/>
        </p:nvPicPr>
        <p:blipFill>
          <a:blip r:embed="rId5">
            <a:alphaModFix/>
          </a:blip>
          <a:stretch>
            <a:fillRect/>
          </a:stretch>
        </p:blipFill>
        <p:spPr>
          <a:xfrm>
            <a:off x="4732480" y="2571750"/>
            <a:ext cx="4301066" cy="2419350"/>
          </a:xfrm>
          <a:prstGeom prst="rect">
            <a:avLst/>
          </a:prstGeom>
          <a:noFill/>
          <a:ln>
            <a:noFill/>
          </a:ln>
        </p:spPr>
      </p:pic>
      <p:pic>
        <p:nvPicPr>
          <p:cNvPr id="102" name="Google Shape;102;p19"/>
          <p:cNvPicPr preferRelativeResize="0"/>
          <p:nvPr/>
        </p:nvPicPr>
        <p:blipFill>
          <a:blip r:embed="rId6">
            <a:alphaModFix/>
          </a:blip>
          <a:stretch>
            <a:fillRect/>
          </a:stretch>
        </p:blipFill>
        <p:spPr>
          <a:xfrm>
            <a:off x="279988" y="64588"/>
            <a:ext cx="4342350" cy="2442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Survival Space in </a:t>
            </a:r>
            <a:r>
              <a:rPr i="1" lang="en"/>
              <a:t>Attack on Titan</a:t>
            </a:r>
            <a:endParaRPr/>
          </a:p>
        </p:txBody>
      </p:sp>
      <p:pic>
        <p:nvPicPr>
          <p:cNvPr id="108" name="Google Shape;108;p20"/>
          <p:cNvPicPr preferRelativeResize="0"/>
          <p:nvPr/>
        </p:nvPicPr>
        <p:blipFill>
          <a:blip r:embed="rId3">
            <a:alphaModFix/>
          </a:blip>
          <a:stretch>
            <a:fillRect/>
          </a:stretch>
        </p:blipFill>
        <p:spPr>
          <a:xfrm>
            <a:off x="2456575" y="1017725"/>
            <a:ext cx="4230838"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3C47D"/>
        </a:solidFill>
      </p:bgPr>
    </p:bg>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Titan vs. Zombie</a:t>
            </a:r>
            <a:endParaRPr/>
          </a:p>
        </p:txBody>
      </p:sp>
      <p:sp>
        <p:nvSpPr>
          <p:cNvPr id="114" name="Google Shape;114;p21"/>
          <p:cNvSpPr txBox="1"/>
          <p:nvPr>
            <p:ph idx="1" type="body"/>
          </p:nvPr>
        </p:nvSpPr>
        <p:spPr>
          <a:xfrm>
            <a:off x="311700" y="1152475"/>
            <a:ext cx="8520600" cy="20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Differences between titan and zombie:</a:t>
            </a:r>
            <a:endParaRPr/>
          </a:p>
          <a:p>
            <a:pPr indent="0" lvl="0" marL="0" rtl="0" algn="ctr">
              <a:spcBef>
                <a:spcPts val="1600"/>
              </a:spcBef>
              <a:spcAft>
                <a:spcPts val="1600"/>
              </a:spcAft>
              <a:buNone/>
            </a:pPr>
            <a:r>
              <a:rPr lang="en"/>
              <a:t> </a:t>
            </a:r>
            <a:endParaRPr/>
          </a:p>
        </p:txBody>
      </p:sp>
      <p:graphicFrame>
        <p:nvGraphicFramePr>
          <p:cNvPr id="115" name="Google Shape;115;p21"/>
          <p:cNvGraphicFramePr/>
          <p:nvPr/>
        </p:nvGraphicFramePr>
        <p:xfrm>
          <a:off x="311700" y="1577400"/>
          <a:ext cx="3000000" cy="3000000"/>
        </p:xfrm>
        <a:graphic>
          <a:graphicData uri="http://schemas.openxmlformats.org/drawingml/2006/table">
            <a:tbl>
              <a:tblPr>
                <a:noFill/>
                <a:tableStyleId>{D41CFEA9-E228-48FE-913C-2F2F42D70C69}</a:tableStyleId>
              </a:tblPr>
              <a:tblGrid>
                <a:gridCol w="4708025"/>
                <a:gridCol w="3999875"/>
              </a:tblGrid>
              <a:tr h="381000">
                <a:tc>
                  <a:txBody>
                    <a:bodyPr>
                      <a:noAutofit/>
                    </a:bodyPr>
                    <a:lstStyle/>
                    <a:p>
                      <a:pPr indent="0" lvl="0" marL="0" rtl="0" algn="ctr">
                        <a:spcBef>
                          <a:spcPts val="0"/>
                        </a:spcBef>
                        <a:spcAft>
                          <a:spcPts val="0"/>
                        </a:spcAft>
                        <a:buNone/>
                      </a:pPr>
                      <a:r>
                        <a:rPr lang="en" u="sng"/>
                        <a:t>Titan</a:t>
                      </a:r>
                      <a:endParaRPr u="sng"/>
                    </a:p>
                  </a:txBody>
                  <a:tcPr marT="91425" marB="91425" marR="91425" marL="91425"/>
                </a:tc>
                <a:tc>
                  <a:txBody>
                    <a:bodyPr>
                      <a:noAutofit/>
                    </a:bodyPr>
                    <a:lstStyle/>
                    <a:p>
                      <a:pPr indent="0" lvl="0" marL="0" rtl="0" algn="ctr">
                        <a:spcBef>
                          <a:spcPts val="0"/>
                        </a:spcBef>
                        <a:spcAft>
                          <a:spcPts val="0"/>
                        </a:spcAft>
                        <a:buNone/>
                      </a:pPr>
                      <a:r>
                        <a:rPr lang="en" u="sng"/>
                        <a:t>Zombie</a:t>
                      </a:r>
                      <a:endParaRPr u="sng"/>
                    </a:p>
                  </a:txBody>
                  <a:tcPr marT="91425" marB="91425" marR="91425" marL="91425"/>
                </a:tc>
              </a:tr>
              <a:tr h="381000">
                <a:tc>
                  <a:txBody>
                    <a:bodyPr>
                      <a:noAutofit/>
                    </a:bodyPr>
                    <a:lstStyle/>
                    <a:p>
                      <a:pPr indent="0" lvl="0" marL="0" rtl="0" algn="ctr">
                        <a:spcBef>
                          <a:spcPts val="0"/>
                        </a:spcBef>
                        <a:spcAft>
                          <a:spcPts val="0"/>
                        </a:spcAft>
                        <a:buNone/>
                      </a:pPr>
                      <a:r>
                        <a:rPr lang="en"/>
                        <a:t>Killed by cut to back of the neck</a:t>
                      </a:r>
                      <a:endParaRPr/>
                    </a:p>
                  </a:txBody>
                  <a:tcPr marT="91425" marB="91425" marR="91425" marL="91425"/>
                </a:tc>
                <a:tc>
                  <a:txBody>
                    <a:bodyPr>
                      <a:noAutofit/>
                    </a:bodyPr>
                    <a:lstStyle/>
                    <a:p>
                      <a:pPr indent="0" lvl="0" marL="0" rtl="0" algn="ctr">
                        <a:spcBef>
                          <a:spcPts val="0"/>
                        </a:spcBef>
                        <a:spcAft>
                          <a:spcPts val="0"/>
                        </a:spcAft>
                        <a:buNone/>
                      </a:pPr>
                      <a:r>
                        <a:rPr lang="en"/>
                        <a:t>Killed by gunshot/hard blow to head</a:t>
                      </a:r>
                      <a:endParaRPr/>
                    </a:p>
                  </a:txBody>
                  <a:tcPr marT="91425" marB="91425" marR="91425" marL="91425"/>
                </a:tc>
              </a:tr>
              <a:tr h="381000">
                <a:tc>
                  <a:txBody>
                    <a:bodyPr>
                      <a:noAutofit/>
                    </a:bodyPr>
                    <a:lstStyle/>
                    <a:p>
                      <a:pPr indent="0" lvl="0" marL="0" rtl="0" algn="ctr">
                        <a:spcBef>
                          <a:spcPts val="0"/>
                        </a:spcBef>
                        <a:spcAft>
                          <a:spcPts val="0"/>
                        </a:spcAft>
                        <a:buNone/>
                      </a:pPr>
                      <a:r>
                        <a:rPr lang="en"/>
                        <a:t>Typically 10-50 feet tall</a:t>
                      </a:r>
                      <a:endParaRPr/>
                    </a:p>
                  </a:txBody>
                  <a:tcPr marT="91425" marB="91425" marR="91425" marL="91425"/>
                </a:tc>
                <a:tc>
                  <a:txBody>
                    <a:bodyPr>
                      <a:noAutofit/>
                    </a:bodyPr>
                    <a:lstStyle/>
                    <a:p>
                      <a:pPr indent="0" lvl="0" marL="0" rtl="0" algn="ctr">
                        <a:spcBef>
                          <a:spcPts val="0"/>
                        </a:spcBef>
                        <a:spcAft>
                          <a:spcPts val="0"/>
                        </a:spcAft>
                        <a:buNone/>
                      </a:pPr>
                      <a:r>
                        <a:rPr lang="en"/>
                        <a:t>Human-sized</a:t>
                      </a:r>
                      <a:endParaRPr/>
                    </a:p>
                  </a:txBody>
                  <a:tcPr marT="91425" marB="91425" marR="91425" marL="91425"/>
                </a:tc>
              </a:tr>
              <a:tr h="381000">
                <a:tc>
                  <a:txBody>
                    <a:bodyPr>
                      <a:noAutofit/>
                    </a:bodyPr>
                    <a:lstStyle/>
                    <a:p>
                      <a:pPr indent="0" lvl="0" marL="0" rtl="0" algn="ctr">
                        <a:spcBef>
                          <a:spcPts val="0"/>
                        </a:spcBef>
                        <a:spcAft>
                          <a:spcPts val="0"/>
                        </a:spcAft>
                        <a:buNone/>
                      </a:pPr>
                      <a:r>
                        <a:rPr lang="en"/>
                        <a:t>Method of reproduction = unknown</a:t>
                      </a:r>
                      <a:endParaRPr/>
                    </a:p>
                  </a:txBody>
                  <a:tcPr marT="91425" marB="91425" marR="91425" marL="91425"/>
                </a:tc>
                <a:tc>
                  <a:txBody>
                    <a:bodyPr>
                      <a:noAutofit/>
                    </a:bodyPr>
                    <a:lstStyle/>
                    <a:p>
                      <a:pPr indent="0" lvl="0" marL="0" rtl="0" algn="ctr">
                        <a:spcBef>
                          <a:spcPts val="0"/>
                        </a:spcBef>
                        <a:spcAft>
                          <a:spcPts val="0"/>
                        </a:spcAft>
                        <a:buNone/>
                      </a:pPr>
                      <a:r>
                        <a:rPr lang="en"/>
                        <a:t>Make humans zombies via infection</a:t>
                      </a:r>
                      <a:endParaRPr/>
                    </a:p>
                  </a:txBody>
                  <a:tcPr marT="91425" marB="91425" marR="91425" marL="91425"/>
                </a:tc>
              </a:tr>
            </a:tbl>
          </a:graphicData>
        </a:graphic>
      </p:graphicFrame>
      <p:sp>
        <p:nvSpPr>
          <p:cNvPr id="116" name="Google Shape;116;p21"/>
          <p:cNvSpPr txBox="1"/>
          <p:nvPr>
            <p:ph idx="1" type="body"/>
          </p:nvPr>
        </p:nvSpPr>
        <p:spPr>
          <a:xfrm>
            <a:off x="311700" y="3402200"/>
            <a:ext cx="8520600" cy="20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Similarities </a:t>
            </a:r>
            <a:r>
              <a:rPr lang="en"/>
              <a:t>between titan and zombie:</a:t>
            </a:r>
            <a:endParaRPr/>
          </a:p>
          <a:p>
            <a:pPr indent="-342900" lvl="0" marL="457200" rtl="0" algn="l">
              <a:spcBef>
                <a:spcPts val="0"/>
              </a:spcBef>
              <a:spcAft>
                <a:spcPts val="0"/>
              </a:spcAft>
              <a:buClr>
                <a:srgbClr val="000000"/>
              </a:buClr>
              <a:buSzPts val="1800"/>
              <a:buChar char="●"/>
            </a:pPr>
            <a:r>
              <a:rPr lang="en">
                <a:solidFill>
                  <a:srgbClr val="000000"/>
                </a:solidFill>
              </a:rPr>
              <a:t>Irrational desire to consume flesh</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Effective &amp; Deadly in groups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Target humans specifically</a:t>
            </a:r>
            <a:endParaRPr>
              <a:solidFill>
                <a:srgbClr val="000000"/>
              </a:solidFill>
            </a:endParaRPr>
          </a:p>
          <a:p>
            <a:pPr indent="0" lvl="0" marL="0" rtl="0" algn="ctr">
              <a:spcBef>
                <a:spcPts val="1600"/>
              </a:spcBef>
              <a:spcAft>
                <a:spcPts val="1600"/>
              </a:spcAft>
              <a:buNone/>
            </a:pP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